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d4095ac0_3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d4095ac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4643117cd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4643117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1d4095ac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1d4095a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1d4095ac0_3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1d4095ac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1d4095a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1d4095a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1d4095ac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1d4095ac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1d4095ac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1d4095ac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1d4095ac0_4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1d4095ac0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1d4095ac0_4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1d4095ac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1d4095ac0_5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1d4095ac0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1d4095ac0_4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1d4095ac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4643117c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4643117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1d4095ac0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1d4095ac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671725" y="1803725"/>
            <a:ext cx="73950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 and Chess Variant Sprint 3</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Lydia Vaine, Timothy Youngblood, Ryan Long, Paul Neamtu, Souleymane Camara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298225" y="360825"/>
            <a:ext cx="8644500" cy="110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Attack Implementation - Finish successful attack</a:t>
            </a:r>
            <a:endParaRPr/>
          </a:p>
        </p:txBody>
      </p:sp>
      <p:sp>
        <p:nvSpPr>
          <p:cNvPr id="130" name="Google Shape;130;p22"/>
          <p:cNvSpPr txBox="1"/>
          <p:nvPr>
            <p:ph idx="1" type="body"/>
          </p:nvPr>
        </p:nvSpPr>
        <p:spPr>
          <a:xfrm>
            <a:off x="298225" y="1225850"/>
            <a:ext cx="3798300" cy="347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61950" lvl="0" marL="457200" rtl="0" algn="l">
              <a:spcBef>
                <a:spcPts val="1600"/>
              </a:spcBef>
              <a:spcAft>
                <a:spcPts val="0"/>
              </a:spcAft>
              <a:buSzPts val="2100"/>
              <a:buChar char="●"/>
            </a:pPr>
            <a:r>
              <a:rPr lang="en" sz="2100"/>
              <a:t>Moves attacked piece into deadpile</a:t>
            </a:r>
            <a:endParaRPr sz="2100"/>
          </a:p>
          <a:p>
            <a:pPr indent="-361950" lvl="0" marL="457200" rtl="0" algn="l">
              <a:spcBef>
                <a:spcPts val="0"/>
              </a:spcBef>
              <a:spcAft>
                <a:spcPts val="0"/>
              </a:spcAft>
              <a:buSzPts val="2100"/>
              <a:buChar char="●"/>
            </a:pPr>
            <a:r>
              <a:rPr lang="en" sz="2100"/>
              <a:t>Tells GameManager to remove piece from the other’s player lists</a:t>
            </a:r>
            <a:endParaRPr sz="2100"/>
          </a:p>
          <a:p>
            <a:pPr indent="-361950" lvl="0" marL="457200" rtl="0" algn="l">
              <a:spcBef>
                <a:spcPts val="0"/>
              </a:spcBef>
              <a:spcAft>
                <a:spcPts val="0"/>
              </a:spcAft>
              <a:buSzPts val="2100"/>
              <a:buChar char="●"/>
            </a:pPr>
            <a:r>
              <a:rPr lang="en" sz="2100"/>
              <a:t>Moves winning piece into the losing piece’s spot</a:t>
            </a:r>
            <a:endParaRPr sz="2100"/>
          </a:p>
        </p:txBody>
      </p:sp>
      <p:pic>
        <p:nvPicPr>
          <p:cNvPr id="131" name="Google Shape;131;p22"/>
          <p:cNvPicPr preferRelativeResize="0"/>
          <p:nvPr/>
        </p:nvPicPr>
        <p:blipFill>
          <a:blip r:embed="rId3">
            <a:alphaModFix/>
          </a:blip>
          <a:stretch>
            <a:fillRect/>
          </a:stretch>
        </p:blipFill>
        <p:spPr>
          <a:xfrm>
            <a:off x="4202525" y="1730450"/>
            <a:ext cx="4775676" cy="3188525"/>
          </a:xfrm>
          <a:prstGeom prst="rect">
            <a:avLst/>
          </a:prstGeom>
          <a:noFill/>
          <a:ln>
            <a:noFill/>
          </a:ln>
        </p:spPr>
      </p:pic>
      <p:cxnSp>
        <p:nvCxnSpPr>
          <p:cNvPr id="132" name="Google Shape;132;p22"/>
          <p:cNvCxnSpPr/>
          <p:nvPr/>
        </p:nvCxnSpPr>
        <p:spPr>
          <a:xfrm>
            <a:off x="4138850" y="3148350"/>
            <a:ext cx="587100" cy="94800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MinMax</a:t>
            </a:r>
            <a:endParaRPr/>
          </a:p>
        </p:txBody>
      </p:sp>
      <p:sp>
        <p:nvSpPr>
          <p:cNvPr id="138" name="Google Shape;138;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9250" lvl="0" marL="457200" rtl="0" algn="l">
              <a:spcBef>
                <a:spcPts val="800"/>
              </a:spcBef>
              <a:spcAft>
                <a:spcPts val="0"/>
              </a:spcAft>
              <a:buClr>
                <a:srgbClr val="000000"/>
              </a:buClr>
              <a:buSzPts val="1900"/>
              <a:buFont typeface="Arial"/>
              <a:buChar char="●"/>
            </a:pPr>
            <a:r>
              <a:rPr lang="en" sz="1900">
                <a:solidFill>
                  <a:srgbClr val="000000"/>
                </a:solidFill>
                <a:latin typeface="Arial"/>
                <a:ea typeface="Arial"/>
                <a:cs typeface="Arial"/>
                <a:sym typeface="Arial"/>
              </a:rPr>
              <a:t>Created the minmax algorithm for the AI to be able to peek into the future and play less reactively.</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Optimized the minmax algorithm through various means</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500">
                <a:solidFill>
                  <a:srgbClr val="000000"/>
                </a:solidFill>
                <a:latin typeface="Arial"/>
                <a:ea typeface="Arial"/>
                <a:cs typeface="Arial"/>
                <a:sym typeface="Arial"/>
              </a:rPr>
              <a:t>Unity coroutine optimization</a:t>
            </a:r>
            <a:endParaRPr sz="15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500">
                <a:solidFill>
                  <a:srgbClr val="000000"/>
                </a:solidFill>
                <a:latin typeface="Arial"/>
                <a:ea typeface="Arial"/>
                <a:cs typeface="Arial"/>
                <a:sym typeface="Arial"/>
              </a:rPr>
              <a:t>Piece AI “intuition”</a:t>
            </a:r>
            <a:endParaRPr sz="15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500">
                <a:solidFill>
                  <a:srgbClr val="000000"/>
                </a:solidFill>
                <a:latin typeface="Arial"/>
                <a:ea typeface="Arial"/>
                <a:cs typeface="Arial"/>
                <a:sym typeface="Arial"/>
              </a:rPr>
              <a:t>Variable deepening</a:t>
            </a:r>
            <a:endParaRPr sz="1500">
              <a:solidFill>
                <a:srgbClr val="000000"/>
              </a:solidFill>
              <a:latin typeface="Arial"/>
              <a:ea typeface="Arial"/>
              <a:cs typeface="Arial"/>
              <a:sym typeface="Arial"/>
            </a:endParaRPr>
          </a:p>
          <a:p>
            <a:pPr indent="0" lvl="0" marL="0" rtl="0" algn="l">
              <a:spcBef>
                <a:spcPts val="0"/>
              </a:spcBef>
              <a:spcAft>
                <a:spcPts val="1600"/>
              </a:spcAft>
              <a:buNone/>
            </a:pPr>
            <a:r>
              <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Heuristic</a:t>
            </a:r>
            <a:endParaRPr/>
          </a:p>
        </p:txBody>
      </p:sp>
      <p:sp>
        <p:nvSpPr>
          <p:cNvPr id="144" name="Google Shape;144;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9250" lvl="0" marL="457200" rtl="0" algn="l">
              <a:spcBef>
                <a:spcPts val="800"/>
              </a:spcBef>
              <a:spcAft>
                <a:spcPts val="0"/>
              </a:spcAft>
              <a:buClr>
                <a:srgbClr val="000000"/>
              </a:buClr>
              <a:buSzPts val="1900"/>
              <a:buFont typeface="Arial"/>
              <a:buChar char="●"/>
            </a:pPr>
            <a:r>
              <a:rPr lang="en" sz="1900">
                <a:solidFill>
                  <a:srgbClr val="000000"/>
                </a:solidFill>
                <a:latin typeface="Arial"/>
                <a:ea typeface="Arial"/>
                <a:cs typeface="Arial"/>
                <a:sym typeface="Arial"/>
              </a:rPr>
              <a:t>Further refined Heuristic function</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Actions now scored based on four principle values</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Piece protection</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Danger level</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Attack Value</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Certainty</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AI will value moves with higher certainty</a:t>
            </a:r>
            <a:endParaRPr sz="1900">
              <a:solidFill>
                <a:srgbClr val="000000"/>
              </a:solidFill>
              <a:latin typeface="Arial"/>
              <a:ea typeface="Arial"/>
              <a:cs typeface="Arial"/>
              <a:sym typeface="Arial"/>
            </a:endParaRPr>
          </a:p>
          <a:p>
            <a:pPr indent="0" lvl="0" marL="0" rtl="0" algn="l">
              <a:spcBef>
                <a:spcPts val="0"/>
              </a:spcBef>
              <a:spcAft>
                <a:spcPts val="1600"/>
              </a:spcAft>
              <a:buNone/>
            </a:pPr>
            <a:r>
              <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Attack</a:t>
            </a:r>
            <a:endParaRPr/>
          </a:p>
        </p:txBody>
      </p:sp>
      <p:sp>
        <p:nvSpPr>
          <p:cNvPr id="150" name="Google Shape;150;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9250" lvl="0" marL="457200" rtl="0" algn="l">
              <a:spcBef>
                <a:spcPts val="800"/>
              </a:spcBef>
              <a:spcAft>
                <a:spcPts val="0"/>
              </a:spcAft>
              <a:buClr>
                <a:srgbClr val="000000"/>
              </a:buClr>
              <a:buSzPts val="1900"/>
              <a:buFont typeface="Arial"/>
              <a:buChar char="●"/>
            </a:pPr>
            <a:r>
              <a:rPr lang="en" sz="1900">
                <a:solidFill>
                  <a:srgbClr val="000000"/>
                </a:solidFill>
                <a:latin typeface="Arial"/>
                <a:ea typeface="Arial"/>
                <a:cs typeface="Arial"/>
                <a:sym typeface="Arial"/>
              </a:rPr>
              <a:t>AI uses the same </a:t>
            </a:r>
            <a:r>
              <a:rPr lang="en" sz="1900">
                <a:solidFill>
                  <a:srgbClr val="000000"/>
                </a:solidFill>
                <a:latin typeface="Arial"/>
                <a:ea typeface="Arial"/>
                <a:cs typeface="Arial"/>
                <a:sym typeface="Arial"/>
              </a:rPr>
              <a:t>events</a:t>
            </a:r>
            <a:r>
              <a:rPr lang="en" sz="1900">
                <a:solidFill>
                  <a:srgbClr val="000000"/>
                </a:solidFill>
                <a:latin typeface="Arial"/>
                <a:ea typeface="Arial"/>
                <a:cs typeface="Arial"/>
                <a:sym typeface="Arial"/>
              </a:rPr>
              <a:t> in AttackManager to invoke Dice rolls</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AI waits for the returning OnDiceEnded event </a:t>
            </a:r>
            <a:endParaRPr sz="1900">
              <a:solidFill>
                <a:srgbClr val="000000"/>
              </a:solidFill>
              <a:latin typeface="Arial"/>
              <a:ea typeface="Arial"/>
              <a:cs typeface="Arial"/>
              <a:sym typeface="Arial"/>
            </a:endParaRPr>
          </a:p>
          <a:p>
            <a:pPr indent="-349250" lvl="1" marL="914400" rtl="0" algn="l">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Then uses the same IsAttackSuccessful on IPieceBase to determine success or failure passed on Dice number/roll</a:t>
            </a:r>
            <a:endParaRPr sz="1900">
              <a:solidFill>
                <a:srgbClr val="000000"/>
              </a:solidFill>
              <a:latin typeface="Arial"/>
              <a:ea typeface="Arial"/>
              <a:cs typeface="Arial"/>
              <a:sym typeface="Arial"/>
            </a:endParaRPr>
          </a:p>
          <a:p>
            <a:pPr indent="0" lvl="0" marL="0" rtl="0" algn="l">
              <a:spcBef>
                <a:spcPts val="0"/>
              </a:spcBef>
              <a:spcAft>
                <a:spcPts val="1600"/>
              </a:spcAft>
              <a:buNone/>
            </a:pPr>
            <a:r>
              <a:t/>
            </a:r>
            <a:endParaRPr sz="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GAME BOARD</a:t>
            </a:r>
            <a:endParaRPr/>
          </a:p>
        </p:txBody>
      </p:sp>
      <p:sp>
        <p:nvSpPr>
          <p:cNvPr id="156" name="Google Shape;156;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Instead of keeping the color in place of pieces, as we did in Sprint 2, we replaced them all including game board with 3D models unity assets.</a:t>
            </a:r>
            <a:endParaRPr/>
          </a:p>
          <a:p>
            <a:pPr indent="-304800" lvl="0" marL="457200" rtl="0" algn="l">
              <a:spcBef>
                <a:spcPts val="0"/>
              </a:spcBef>
              <a:spcAft>
                <a:spcPts val="0"/>
              </a:spcAft>
              <a:buSzPts val="1200"/>
              <a:buChar char="●"/>
            </a:pPr>
            <a:r>
              <a:rPr lang="en"/>
              <a:t>Added environment and lighting</a:t>
            </a:r>
            <a:endParaRPr/>
          </a:p>
        </p:txBody>
      </p:sp>
      <p:pic>
        <p:nvPicPr>
          <p:cNvPr id="157" name="Google Shape;157;p26"/>
          <p:cNvPicPr preferRelativeResize="0"/>
          <p:nvPr/>
        </p:nvPicPr>
        <p:blipFill>
          <a:blip r:embed="rId3">
            <a:alphaModFix/>
          </a:blip>
          <a:stretch>
            <a:fillRect/>
          </a:stretch>
        </p:blipFill>
        <p:spPr>
          <a:xfrm>
            <a:off x="3976650" y="433175"/>
            <a:ext cx="4855350" cy="439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Scaling the UI component with the screen size</a:t>
            </a:r>
            <a:endParaRPr/>
          </a:p>
        </p:txBody>
      </p:sp>
      <p:sp>
        <p:nvSpPr>
          <p:cNvPr id="163" name="Google Shape;163;p2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for the UI components to look more appealing in almost every device, we need to scale and resize  them using Canvas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Player Commander Menu Icons</a:t>
            </a:r>
            <a:endParaRPr/>
          </a:p>
        </p:txBody>
      </p:sp>
      <p:sp>
        <p:nvSpPr>
          <p:cNvPr id="169" name="Google Shape;169;p2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was necessary to set icons for King Menu and Bishop Menu, that is to make it easier to select which player action, move commander(self) icon, move commanding piece(other) icon, delegate icon (for the king), and Recall delegate icon (for the king).</a:t>
            </a:r>
            <a:endParaRPr/>
          </a:p>
        </p:txBody>
      </p:sp>
      <p:pic>
        <p:nvPicPr>
          <p:cNvPr id="170" name="Google Shape;170;p28"/>
          <p:cNvPicPr preferRelativeResize="0"/>
          <p:nvPr/>
        </p:nvPicPr>
        <p:blipFill>
          <a:blip r:embed="rId3">
            <a:alphaModFix/>
          </a:blip>
          <a:stretch>
            <a:fillRect/>
          </a:stretch>
        </p:blipFill>
        <p:spPr>
          <a:xfrm>
            <a:off x="3519003" y="95800"/>
            <a:ext cx="2690861" cy="4838701"/>
          </a:xfrm>
          <a:prstGeom prst="rect">
            <a:avLst/>
          </a:prstGeom>
          <a:noFill/>
          <a:ln>
            <a:noFill/>
          </a:ln>
        </p:spPr>
      </p:pic>
      <p:pic>
        <p:nvPicPr>
          <p:cNvPr id="171" name="Google Shape;171;p28"/>
          <p:cNvPicPr preferRelativeResize="0"/>
          <p:nvPr/>
        </p:nvPicPr>
        <p:blipFill>
          <a:blip r:embed="rId4">
            <a:alphaModFix/>
          </a:blip>
          <a:stretch>
            <a:fillRect/>
          </a:stretch>
        </p:blipFill>
        <p:spPr>
          <a:xfrm>
            <a:off x="7197088" y="152400"/>
            <a:ext cx="1267340"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GUI redesign and polish </a:t>
            </a:r>
            <a:endParaRPr/>
          </a:p>
        </p:txBody>
      </p:sp>
      <p:sp>
        <p:nvSpPr>
          <p:cNvPr id="74" name="Google Shape;74;p14"/>
          <p:cNvSpPr txBox="1"/>
          <p:nvPr>
            <p:ph idx="1" type="body"/>
          </p:nvPr>
        </p:nvSpPr>
        <p:spPr>
          <a:xfrm>
            <a:off x="530250" y="1506425"/>
            <a:ext cx="3988500" cy="2611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p>
          <a:p>
            <a:pPr indent="-336550" lvl="0" marL="457200" rtl="0" algn="l">
              <a:spcBef>
                <a:spcPts val="1600"/>
              </a:spcBef>
              <a:spcAft>
                <a:spcPts val="0"/>
              </a:spcAft>
              <a:buSzPts val="1700"/>
              <a:buChar char="●"/>
            </a:pPr>
            <a:r>
              <a:rPr lang="en" sz="1700"/>
              <a:t>All scenes and scene features have been updated</a:t>
            </a:r>
            <a:endParaRPr sz="1700"/>
          </a:p>
          <a:p>
            <a:pPr indent="-336550" lvl="0" marL="457200" rtl="0" algn="l">
              <a:spcBef>
                <a:spcPts val="0"/>
              </a:spcBef>
              <a:spcAft>
                <a:spcPts val="0"/>
              </a:spcAft>
              <a:buSzPts val="1700"/>
              <a:buChar char="●"/>
            </a:pPr>
            <a:r>
              <a:rPr lang="en" sz="1700"/>
              <a:t>All scenes have been reworked to improve </a:t>
            </a:r>
            <a:r>
              <a:rPr lang="en" sz="1700"/>
              <a:t>readability including pause menu and in game GUI.</a:t>
            </a:r>
            <a:endParaRPr sz="1700"/>
          </a:p>
          <a:p>
            <a:pPr indent="-336550" lvl="0" marL="457200" rtl="0" algn="l">
              <a:spcBef>
                <a:spcPts val="0"/>
              </a:spcBef>
              <a:spcAft>
                <a:spcPts val="0"/>
              </a:spcAft>
              <a:buSzPts val="1700"/>
              <a:buChar char="●"/>
            </a:pPr>
            <a:r>
              <a:rPr lang="en" sz="1700"/>
              <a:t>Flow between menu options is better. </a:t>
            </a:r>
            <a:endParaRPr sz="1700"/>
          </a:p>
          <a:p>
            <a:pPr indent="0" lvl="0" marL="457200" rtl="0" algn="l">
              <a:spcBef>
                <a:spcPts val="1600"/>
              </a:spcBef>
              <a:spcAft>
                <a:spcPts val="0"/>
              </a:spcAft>
              <a:buNone/>
            </a:pPr>
            <a:r>
              <a:t/>
            </a:r>
            <a:endParaRPr sz="1700"/>
          </a:p>
          <a:p>
            <a:pPr indent="0" lvl="0" marL="457200" rtl="0" algn="l">
              <a:spcBef>
                <a:spcPts val="1600"/>
              </a:spcBef>
              <a:spcAft>
                <a:spcPts val="0"/>
              </a:spcAft>
              <a:buNone/>
            </a:pPr>
            <a:r>
              <a:t/>
            </a:r>
            <a:endParaRPr sz="1700"/>
          </a:p>
          <a:p>
            <a:pPr indent="0" lvl="0" marL="0" rtl="0" algn="l">
              <a:spcBef>
                <a:spcPts val="1600"/>
              </a:spcBef>
              <a:spcAft>
                <a:spcPts val="1600"/>
              </a:spcAft>
              <a:buNone/>
            </a:pPr>
            <a:r>
              <a:t/>
            </a:r>
            <a:endParaRPr sz="1700"/>
          </a:p>
        </p:txBody>
      </p:sp>
      <p:pic>
        <p:nvPicPr>
          <p:cNvPr id="75" name="Google Shape;75;p14"/>
          <p:cNvPicPr preferRelativeResize="0"/>
          <p:nvPr/>
        </p:nvPicPr>
        <p:blipFill>
          <a:blip r:embed="rId3">
            <a:alphaModFix/>
          </a:blip>
          <a:stretch>
            <a:fillRect/>
          </a:stretch>
        </p:blipFill>
        <p:spPr>
          <a:xfrm>
            <a:off x="4619125" y="1619400"/>
            <a:ext cx="3824850" cy="303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controls </a:t>
            </a:r>
            <a:endParaRPr/>
          </a:p>
        </p:txBody>
      </p:sp>
      <p:sp>
        <p:nvSpPr>
          <p:cNvPr id="81" name="Google Shape;81;p15"/>
          <p:cNvSpPr txBox="1"/>
          <p:nvPr>
            <p:ph idx="1" type="body"/>
          </p:nvPr>
        </p:nvSpPr>
        <p:spPr>
          <a:xfrm>
            <a:off x="283475" y="1938250"/>
            <a:ext cx="3988500" cy="2379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500"/>
              <a:t>Volume controls adjustments added to slider</a:t>
            </a:r>
            <a:endParaRPr sz="1500"/>
          </a:p>
          <a:p>
            <a:pPr indent="-323850" lvl="0" marL="457200" rtl="0" algn="l">
              <a:spcBef>
                <a:spcPts val="0"/>
              </a:spcBef>
              <a:spcAft>
                <a:spcPts val="0"/>
              </a:spcAft>
              <a:buSzPts val="1500"/>
              <a:buChar char="●"/>
            </a:pPr>
            <a:r>
              <a:rPr lang="en" sz="1500"/>
              <a:t>Stays in effect in main game scene as well as saves player option</a:t>
            </a:r>
            <a:endParaRPr sz="1500"/>
          </a:p>
          <a:p>
            <a:pPr indent="0" lvl="0" marL="457200" rtl="0" algn="l">
              <a:spcBef>
                <a:spcPts val="1600"/>
              </a:spcBef>
              <a:spcAft>
                <a:spcPts val="1600"/>
              </a:spcAft>
              <a:buNone/>
            </a:pPr>
            <a:r>
              <a:t/>
            </a:r>
            <a:endParaRPr sz="1500"/>
          </a:p>
        </p:txBody>
      </p:sp>
      <p:pic>
        <p:nvPicPr>
          <p:cNvPr id="82" name="Google Shape;82;p15"/>
          <p:cNvPicPr preferRelativeResize="0"/>
          <p:nvPr/>
        </p:nvPicPr>
        <p:blipFill rotWithShape="1">
          <a:blip r:embed="rId3">
            <a:alphaModFix/>
          </a:blip>
          <a:srcRect b="0" l="0" r="-1173" t="-644"/>
          <a:stretch/>
        </p:blipFill>
        <p:spPr>
          <a:xfrm>
            <a:off x="4233575" y="1318650"/>
            <a:ext cx="4665399" cy="341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Game Modes</a:t>
            </a:r>
            <a:endParaRPr/>
          </a:p>
        </p:txBody>
      </p:sp>
      <p:sp>
        <p:nvSpPr>
          <p:cNvPr id="88" name="Google Shape;88;p16"/>
          <p:cNvSpPr txBox="1"/>
          <p:nvPr>
            <p:ph idx="1" type="body"/>
          </p:nvPr>
        </p:nvSpPr>
        <p:spPr>
          <a:xfrm>
            <a:off x="283475" y="1938250"/>
            <a:ext cx="3438000" cy="2379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Passes user choice from GameMode scene to GameManager in MainScene</a:t>
            </a:r>
            <a:endParaRPr sz="1500"/>
          </a:p>
          <a:p>
            <a:pPr indent="-323850" lvl="0" marL="457200" rtl="0" algn="l">
              <a:spcBef>
                <a:spcPts val="0"/>
              </a:spcBef>
              <a:spcAft>
                <a:spcPts val="0"/>
              </a:spcAft>
              <a:buSzPts val="1500"/>
              <a:buChar char="●"/>
            </a:pPr>
            <a:r>
              <a:rPr lang="en" sz="1500"/>
              <a:t>PvP and PvAI works </a:t>
            </a:r>
            <a:endParaRPr sz="1500"/>
          </a:p>
          <a:p>
            <a:pPr indent="-323850" lvl="0" marL="457200" rtl="0" algn="l">
              <a:spcBef>
                <a:spcPts val="0"/>
              </a:spcBef>
              <a:spcAft>
                <a:spcPts val="0"/>
              </a:spcAft>
              <a:buSzPts val="1500"/>
              <a:buChar char="●"/>
            </a:pPr>
            <a:r>
              <a:rPr lang="en" sz="1500"/>
              <a:t>Spectator Mode has some bugs</a:t>
            </a:r>
            <a:endParaRPr sz="1500"/>
          </a:p>
        </p:txBody>
      </p:sp>
      <p:pic>
        <p:nvPicPr>
          <p:cNvPr id="89" name="Google Shape;89;p16"/>
          <p:cNvPicPr preferRelativeResize="0"/>
          <p:nvPr/>
        </p:nvPicPr>
        <p:blipFill>
          <a:blip r:embed="rId3">
            <a:alphaModFix/>
          </a:blip>
          <a:stretch>
            <a:fillRect/>
          </a:stretch>
        </p:blipFill>
        <p:spPr>
          <a:xfrm>
            <a:off x="3917250" y="385588"/>
            <a:ext cx="5226749" cy="4372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screen and timer addition</a:t>
            </a:r>
            <a:endParaRPr/>
          </a:p>
        </p:txBody>
      </p:sp>
      <p:sp>
        <p:nvSpPr>
          <p:cNvPr id="95" name="Google Shape;95;p17"/>
          <p:cNvSpPr txBox="1"/>
          <p:nvPr>
            <p:ph idx="1" type="body"/>
          </p:nvPr>
        </p:nvSpPr>
        <p:spPr>
          <a:xfrm>
            <a:off x="567900" y="1148475"/>
            <a:ext cx="4004100" cy="2481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p>
          <a:p>
            <a:pPr indent="-323850" lvl="0" marL="457200" rtl="0" algn="l">
              <a:spcBef>
                <a:spcPts val="1600"/>
              </a:spcBef>
              <a:spcAft>
                <a:spcPts val="0"/>
              </a:spcAft>
              <a:buSzPts val="1500"/>
              <a:buChar char="●"/>
            </a:pPr>
            <a:r>
              <a:rPr lang="en" sz="1700"/>
              <a:t>Load screen to load the main game scene implemented with working load progress bar</a:t>
            </a:r>
            <a:endParaRPr sz="1700"/>
          </a:p>
          <a:p>
            <a:pPr indent="-336550" lvl="0" marL="457200" rtl="0" algn="l">
              <a:spcBef>
                <a:spcPts val="0"/>
              </a:spcBef>
              <a:spcAft>
                <a:spcPts val="0"/>
              </a:spcAft>
              <a:buSzPts val="1700"/>
              <a:buChar char="●"/>
            </a:pPr>
            <a:r>
              <a:rPr lang="en" sz="1700"/>
              <a:t>Timer for players to use to gauge game time like in many chess games.</a:t>
            </a:r>
            <a:endParaRPr sz="1700"/>
          </a:p>
          <a:p>
            <a:pPr indent="0" lvl="0" marL="457200" rtl="0" algn="l">
              <a:spcBef>
                <a:spcPts val="1600"/>
              </a:spcBef>
              <a:spcAft>
                <a:spcPts val="1600"/>
              </a:spcAft>
              <a:buNone/>
            </a:pPr>
            <a:r>
              <a:t/>
            </a:r>
            <a:endParaRPr sz="1700"/>
          </a:p>
        </p:txBody>
      </p:sp>
      <p:pic>
        <p:nvPicPr>
          <p:cNvPr id="96" name="Google Shape;96;p17"/>
          <p:cNvPicPr preferRelativeResize="0"/>
          <p:nvPr/>
        </p:nvPicPr>
        <p:blipFill>
          <a:blip r:embed="rId3">
            <a:alphaModFix/>
          </a:blip>
          <a:stretch>
            <a:fillRect/>
          </a:stretch>
        </p:blipFill>
        <p:spPr>
          <a:xfrm>
            <a:off x="5231474" y="1868299"/>
            <a:ext cx="3326225" cy="1575225"/>
          </a:xfrm>
          <a:prstGeom prst="rect">
            <a:avLst/>
          </a:prstGeom>
          <a:noFill/>
          <a:ln>
            <a:noFill/>
          </a:ln>
        </p:spPr>
      </p:pic>
      <p:pic>
        <p:nvPicPr>
          <p:cNvPr id="97" name="Google Shape;97;p17"/>
          <p:cNvPicPr preferRelativeResize="0"/>
          <p:nvPr/>
        </p:nvPicPr>
        <p:blipFill>
          <a:blip r:embed="rId4">
            <a:alphaModFix/>
          </a:blip>
          <a:stretch>
            <a:fillRect/>
          </a:stretch>
        </p:blipFill>
        <p:spPr>
          <a:xfrm>
            <a:off x="792737" y="3518526"/>
            <a:ext cx="7580424" cy="144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Dice Debug and Integration</a:t>
            </a:r>
            <a:endParaRPr/>
          </a:p>
        </p:txBody>
      </p:sp>
      <p:sp>
        <p:nvSpPr>
          <p:cNvPr id="103" name="Google Shape;103;p18"/>
          <p:cNvSpPr txBox="1"/>
          <p:nvPr>
            <p:ph idx="1" type="body"/>
          </p:nvPr>
        </p:nvSpPr>
        <p:spPr>
          <a:xfrm>
            <a:off x="530250" y="1506425"/>
            <a:ext cx="8105400" cy="2379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300"/>
          </a:p>
          <a:p>
            <a:pPr indent="-374650" lvl="0" marL="457200" rtl="0" algn="l">
              <a:spcBef>
                <a:spcPts val="1600"/>
              </a:spcBef>
              <a:spcAft>
                <a:spcPts val="0"/>
              </a:spcAft>
              <a:buSzPts val="2300"/>
              <a:buChar char="●"/>
            </a:pPr>
            <a:r>
              <a:rPr lang="en" sz="2300"/>
              <a:t>Dice bug-fixing</a:t>
            </a:r>
            <a:endParaRPr sz="2300"/>
          </a:p>
          <a:p>
            <a:pPr indent="-361950" lvl="1" marL="1371600" rtl="0" algn="l">
              <a:spcBef>
                <a:spcPts val="0"/>
              </a:spcBef>
              <a:spcAft>
                <a:spcPts val="0"/>
              </a:spcAft>
              <a:buSzPts val="2100"/>
              <a:buChar char="○"/>
            </a:pPr>
            <a:r>
              <a:rPr lang="en" sz="2100"/>
              <a:t>Resetting position between rolls</a:t>
            </a:r>
            <a:endParaRPr sz="2100"/>
          </a:p>
          <a:p>
            <a:pPr indent="-361950" lvl="1" marL="1371600" rtl="0" algn="l">
              <a:spcBef>
                <a:spcPts val="0"/>
              </a:spcBef>
              <a:spcAft>
                <a:spcPts val="0"/>
              </a:spcAft>
              <a:buSzPts val="2100"/>
              <a:buChar char="○"/>
            </a:pPr>
            <a:r>
              <a:rPr lang="en" sz="2100"/>
              <a:t>Proper value passed from dice roll result</a:t>
            </a:r>
            <a:endParaRPr sz="2100"/>
          </a:p>
          <a:p>
            <a:pPr indent="-361950" lvl="0" marL="457200" rtl="0" algn="l">
              <a:spcBef>
                <a:spcPts val="0"/>
              </a:spcBef>
              <a:spcAft>
                <a:spcPts val="0"/>
              </a:spcAft>
              <a:buSzPts val="2100"/>
              <a:buChar char="●"/>
            </a:pPr>
            <a:r>
              <a:rPr lang="en" sz="2100"/>
              <a:t>Attack script created to integrate data from dice and calculate result</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Attack Implementation - attackCells</a:t>
            </a:r>
            <a:endParaRPr/>
          </a:p>
        </p:txBody>
      </p:sp>
      <p:sp>
        <p:nvSpPr>
          <p:cNvPr id="109" name="Google Shape;109;p19"/>
          <p:cNvSpPr txBox="1"/>
          <p:nvPr>
            <p:ph idx="1" type="body"/>
          </p:nvPr>
        </p:nvSpPr>
        <p:spPr>
          <a:xfrm>
            <a:off x="471900" y="1919075"/>
            <a:ext cx="50253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attackCells list integrated into CommanderController</a:t>
            </a:r>
            <a:endParaRPr sz="2400"/>
          </a:p>
          <a:p>
            <a:pPr indent="-381000" lvl="0" marL="457200" rtl="0" algn="l">
              <a:spcBef>
                <a:spcPts val="0"/>
              </a:spcBef>
              <a:spcAft>
                <a:spcPts val="0"/>
              </a:spcAft>
              <a:buSzPts val="2400"/>
              <a:buChar char="●"/>
            </a:pPr>
            <a:r>
              <a:rPr lang="en" sz="2400"/>
              <a:t>Adds red highlight functionality for valid attacks when moving pieces</a:t>
            </a:r>
            <a:endParaRPr sz="2400"/>
          </a:p>
        </p:txBody>
      </p:sp>
      <p:pic>
        <p:nvPicPr>
          <p:cNvPr id="110" name="Google Shape;110;p19"/>
          <p:cNvPicPr preferRelativeResize="0"/>
          <p:nvPr/>
        </p:nvPicPr>
        <p:blipFill>
          <a:blip r:embed="rId3">
            <a:alphaModFix/>
          </a:blip>
          <a:stretch>
            <a:fillRect/>
          </a:stretch>
        </p:blipFill>
        <p:spPr>
          <a:xfrm>
            <a:off x="5530800" y="1881950"/>
            <a:ext cx="3163199" cy="2971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Attack Implementation - Dice Roll</a:t>
            </a:r>
            <a:endParaRPr/>
          </a:p>
        </p:txBody>
      </p:sp>
      <p:sp>
        <p:nvSpPr>
          <p:cNvPr id="116" name="Google Shape;116;p20"/>
          <p:cNvSpPr txBox="1"/>
          <p:nvPr>
            <p:ph idx="1" type="body"/>
          </p:nvPr>
        </p:nvSpPr>
        <p:spPr>
          <a:xfrm>
            <a:off x="471900" y="1919075"/>
            <a:ext cx="55419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Invokes an event that notifies Dice to roll</a:t>
            </a:r>
            <a:endParaRPr sz="2400"/>
          </a:p>
          <a:p>
            <a:pPr indent="-381000" lvl="0" marL="457200" rtl="0" algn="l">
              <a:spcBef>
                <a:spcPts val="0"/>
              </a:spcBef>
              <a:spcAft>
                <a:spcPts val="0"/>
              </a:spcAft>
              <a:buSzPts val="2400"/>
              <a:buChar char="●"/>
            </a:pPr>
            <a:r>
              <a:rPr lang="en" sz="2400"/>
              <a:t>Waits for the responding event when the Dice roll has finished</a:t>
            </a:r>
            <a:endParaRPr sz="2400"/>
          </a:p>
          <a:p>
            <a:pPr indent="-381000" lvl="1" marL="914400" rtl="0" algn="l">
              <a:spcBef>
                <a:spcPts val="0"/>
              </a:spcBef>
              <a:spcAft>
                <a:spcPts val="0"/>
              </a:spcAft>
              <a:buSzPts val="2400"/>
              <a:buChar char="○"/>
            </a:pPr>
            <a:r>
              <a:rPr lang="en" sz="2400"/>
              <a:t>Then checks IsAttackSuccessful</a:t>
            </a:r>
            <a:endParaRPr sz="2400"/>
          </a:p>
          <a:p>
            <a:pPr indent="-381000" lvl="0" marL="457200" rtl="0" algn="l">
              <a:spcBef>
                <a:spcPts val="0"/>
              </a:spcBef>
              <a:spcAft>
                <a:spcPts val="0"/>
              </a:spcAft>
              <a:buSzPts val="2400"/>
              <a:buChar char="●"/>
            </a:pPr>
            <a:r>
              <a:rPr lang="en" sz="2400"/>
              <a:t>Dice roll result has a GUI text </a:t>
            </a:r>
            <a:endParaRPr sz="2400"/>
          </a:p>
        </p:txBody>
      </p:sp>
      <p:pic>
        <p:nvPicPr>
          <p:cNvPr id="117" name="Google Shape;117;p20"/>
          <p:cNvPicPr preferRelativeResize="0"/>
          <p:nvPr/>
        </p:nvPicPr>
        <p:blipFill>
          <a:blip r:embed="rId3">
            <a:alphaModFix/>
          </a:blip>
          <a:stretch>
            <a:fillRect/>
          </a:stretch>
        </p:blipFill>
        <p:spPr>
          <a:xfrm>
            <a:off x="6151375" y="1608038"/>
            <a:ext cx="2542636" cy="3332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60950" y="5143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Attack Implementation - IsAttackSuccessful</a:t>
            </a:r>
            <a:endParaRPr/>
          </a:p>
        </p:txBody>
      </p:sp>
      <p:sp>
        <p:nvSpPr>
          <p:cNvPr id="123" name="Google Shape;123;p21"/>
          <p:cNvSpPr txBox="1"/>
          <p:nvPr>
            <p:ph idx="1" type="body"/>
          </p:nvPr>
        </p:nvSpPr>
        <p:spPr>
          <a:xfrm>
            <a:off x="460950" y="1119725"/>
            <a:ext cx="4100100" cy="347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61950" lvl="0" marL="457200" rtl="0" algn="l">
              <a:spcBef>
                <a:spcPts val="1600"/>
              </a:spcBef>
              <a:spcAft>
                <a:spcPts val="0"/>
              </a:spcAft>
              <a:buSzPts val="2100"/>
              <a:buChar char="●"/>
            </a:pPr>
            <a:r>
              <a:rPr lang="en" sz="2100"/>
              <a:t>Receives piece and dice roll data from IPieceBase</a:t>
            </a:r>
            <a:endParaRPr sz="2100"/>
          </a:p>
          <a:p>
            <a:pPr indent="-361950" lvl="0" marL="457200" rtl="0" algn="l">
              <a:spcBef>
                <a:spcPts val="0"/>
              </a:spcBef>
              <a:spcAft>
                <a:spcPts val="0"/>
              </a:spcAft>
              <a:buSzPts val="2100"/>
              <a:buChar char="●"/>
            </a:pPr>
            <a:r>
              <a:rPr lang="en" sz="2100"/>
              <a:t>Top-side piece ID’s subtracted by 20 to identify piece type</a:t>
            </a:r>
            <a:endParaRPr sz="2100"/>
          </a:p>
          <a:p>
            <a:pPr indent="-361950" lvl="0" marL="457200" rtl="0" algn="l">
              <a:spcBef>
                <a:spcPts val="0"/>
              </a:spcBef>
              <a:spcAft>
                <a:spcPts val="0"/>
              </a:spcAft>
              <a:buSzPts val="2100"/>
              <a:buChar char="●"/>
            </a:pPr>
            <a:r>
              <a:rPr lang="en" sz="2100"/>
              <a:t>Switch case used to check success criteria</a:t>
            </a:r>
            <a:endParaRPr sz="2100"/>
          </a:p>
          <a:p>
            <a:pPr indent="-361950" lvl="0" marL="457200" rtl="0" algn="l">
              <a:spcBef>
                <a:spcPts val="0"/>
              </a:spcBef>
              <a:spcAft>
                <a:spcPts val="0"/>
              </a:spcAft>
              <a:buSzPts val="2100"/>
              <a:buChar char="●"/>
            </a:pPr>
            <a:r>
              <a:rPr lang="en" sz="2100"/>
              <a:t>Returns true if successful or false if not</a:t>
            </a:r>
            <a:endParaRPr sz="2100"/>
          </a:p>
        </p:txBody>
      </p:sp>
      <p:pic>
        <p:nvPicPr>
          <p:cNvPr id="124" name="Google Shape;124;p21"/>
          <p:cNvPicPr preferRelativeResize="0"/>
          <p:nvPr/>
        </p:nvPicPr>
        <p:blipFill>
          <a:blip r:embed="rId3">
            <a:alphaModFix/>
          </a:blip>
          <a:stretch>
            <a:fillRect/>
          </a:stretch>
        </p:blipFill>
        <p:spPr>
          <a:xfrm>
            <a:off x="5138858" y="1919076"/>
            <a:ext cx="3338092" cy="302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